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0C6A27-4DA7-4E4C-A807-1D29615EC45D}" v="35" dt="2026-02-15T17:19:36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techinsights.com/blog/analysis-qualcomms-snapdragon-sdr865-transceiver-supporting-5g-sub-6-ghz-and-lte-services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28800"/>
            <a:ext cx="6493701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800" b="1" dirty="0">
                <a:solidFill>
                  <a:srgbClr val="0066CC"/>
                </a:solidFill>
              </a:rPr>
              <a:t>Hardware Dissection
Samsung Galaxy Note 20</a:t>
            </a:r>
            <a:endParaRPr lang="en-US" sz="4800" b="1" dirty="0">
              <a:solidFill>
                <a:srgbClr val="0066CC"/>
              </a:solidFill>
            </a:endParaRPr>
          </a:p>
          <a:p>
            <a:r>
              <a:rPr sz="4800" b="1" dirty="0">
                <a:solidFill>
                  <a:srgbClr val="0066CC"/>
                </a:solidFill>
              </a:rPr>
              <a:t> and iPhone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248443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Jason Bravo</a:t>
            </a:r>
          </a:p>
          <a:p>
            <a:r>
              <a:rPr dirty="0"/>
              <a:t>Penn State World Campus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Samsung Galaxy Note 20 – Motherboard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926080" cy="155448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rPr dirty="0"/>
              <a:t>Motherboard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The motherboard connects all internal components and enables communication between hardware.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Samsung integrates many chips into a compact layered logic board.</a:t>
            </a:r>
          </a:p>
        </p:txBody>
      </p:sp>
      <p:pic>
        <p:nvPicPr>
          <p:cNvPr id="1028" name="Picture 4" descr="Samsung Galaxy Note 20 and Note 20 Ultra Teardown: step 7, image 1 of 1">
            <a:extLst>
              <a:ext uri="{FF2B5EF4-FFF2-40B4-BE49-F238E27FC236}">
                <a16:creationId xmlns:a16="http://schemas.microsoft.com/office/drawing/2014/main" id="{48DD8C10-C90F-0427-B885-DDD980E82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76" y="1058418"/>
            <a:ext cx="4248912" cy="318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96054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0066CC"/>
                </a:solidFill>
              </a:rPr>
              <a:t>Samsung Galaxy Note 20 – CPU</a:t>
            </a:r>
            <a:r>
              <a:rPr lang="en-US" sz="4000" b="1" dirty="0">
                <a:solidFill>
                  <a:srgbClr val="0066CC"/>
                </a:solidFill>
              </a:rPr>
              <a:t>/RAM/</a:t>
            </a:r>
          </a:p>
          <a:p>
            <a:r>
              <a:rPr lang="en-US" sz="4000" b="1" dirty="0">
                <a:solidFill>
                  <a:srgbClr val="0066CC"/>
                </a:solidFill>
              </a:rPr>
              <a:t>STORAGE/</a:t>
            </a:r>
            <a:endParaRPr sz="4000" b="1" dirty="0">
              <a:solidFill>
                <a:srgbClr val="0066CC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281678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Snapdragon 865+ layered under Samsung LPDDR5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Samsung KLUDG4UHDB 128 GB universal flash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dirty="0">
              <a:solidFill>
                <a:schemeClr val="accent6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This processor also contains GPU and AI processing cores.</a:t>
            </a:r>
          </a:p>
        </p:txBody>
      </p:sp>
      <p:pic>
        <p:nvPicPr>
          <p:cNvPr id="2056" name="Picture 8" descr="Samsung Galaxy Note 20 and Note 20 Ultra Teardown: step 7, image 1 of 1">
            <a:extLst>
              <a:ext uri="{FF2B5EF4-FFF2-40B4-BE49-F238E27FC236}">
                <a16:creationId xmlns:a16="http://schemas.microsoft.com/office/drawing/2014/main" id="{24AFDD46-7099-D46B-A915-1205FD156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504" y="826311"/>
            <a:ext cx="3913632" cy="293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68026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 dirty="0">
                <a:solidFill>
                  <a:srgbClr val="0066CC"/>
                </a:solidFill>
              </a:rPr>
              <a:t>Samsung Galaxy Note 20 – Network Adapter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rPr dirty="0"/>
              <a:t>Network Adapter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Qualcomm </a:t>
            </a:r>
            <a:r>
              <a:rPr lang="en-US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SDR865</a:t>
            </a:r>
            <a:r>
              <a:rPr lang="en-US" dirty="0">
                <a:solidFill>
                  <a:schemeClr val="accent2"/>
                </a:solidFill>
              </a:rPr>
              <a:t> 5G and LTE transceiver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C000"/>
                </a:solidFill>
              </a:rPr>
              <a:t>Murata 1RH </a:t>
            </a:r>
            <a:r>
              <a:rPr lang="en-US" dirty="0" err="1">
                <a:solidFill>
                  <a:srgbClr val="FFC000"/>
                </a:solidFill>
              </a:rPr>
              <a:t>WiFi</a:t>
            </a:r>
            <a:r>
              <a:rPr lang="en-US" dirty="0">
                <a:solidFill>
                  <a:srgbClr val="FFC000"/>
                </a:solidFill>
              </a:rPr>
              <a:t> + Bluetooth module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5G modem enables ultra-fast internet speeds.</a:t>
            </a:r>
          </a:p>
        </p:txBody>
      </p:sp>
      <p:pic>
        <p:nvPicPr>
          <p:cNvPr id="3074" name="Picture 2" descr="Samsung Galaxy Note 20 and Note 20 Ultra Teardown: step 8, image 1 of 1">
            <a:extLst>
              <a:ext uri="{FF2B5EF4-FFF2-40B4-BE49-F238E27FC236}">
                <a16:creationId xmlns:a16="http://schemas.microsoft.com/office/drawing/2014/main" id="{7053D7C8-6A01-6970-CAB2-075E60D76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44" y="1096137"/>
            <a:ext cx="3904488" cy="292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Samsung Galaxy Note 20 – Power Supply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Power Supply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The battery supplies power to the entire device.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The battery is one of the largest components inside.</a:t>
            </a:r>
          </a:p>
        </p:txBody>
      </p:sp>
      <p:pic>
        <p:nvPicPr>
          <p:cNvPr id="4098" name="Picture 2" descr="Samsung Galaxy Note 20 and Note 20 Ultra Teardown: step 5, image 2 of 3">
            <a:extLst>
              <a:ext uri="{FF2B5EF4-FFF2-40B4-BE49-F238E27FC236}">
                <a16:creationId xmlns:a16="http://schemas.microsoft.com/office/drawing/2014/main" id="{49BB5F48-11E7-921E-1DC4-201FA3512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896112"/>
            <a:ext cx="4437888" cy="332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3C88076-1441-BF13-BE75-1CA5DDD6CD0C}"/>
              </a:ext>
            </a:extLst>
          </p:cNvPr>
          <p:cNvCxnSpPr>
            <a:cxnSpLocks/>
          </p:cNvCxnSpPr>
          <p:nvPr/>
        </p:nvCxnSpPr>
        <p:spPr>
          <a:xfrm flipV="1">
            <a:off x="1124712" y="2770632"/>
            <a:ext cx="667512" cy="8686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D73E59-100B-F46C-6DE6-4355A1C308A8}"/>
              </a:ext>
            </a:extLst>
          </p:cNvPr>
          <p:cNvSpPr txBox="1"/>
          <p:nvPr/>
        </p:nvSpPr>
        <p:spPr>
          <a:xfrm>
            <a:off x="292609" y="3578197"/>
            <a:ext cx="1965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Power Supply (internal battery)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Samsung Galaxy Note 20 – Input Devices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Input Devices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Touchscreen detects user input using capacitive sensors.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The S Pen provides additional precision input.</a:t>
            </a:r>
          </a:p>
        </p:txBody>
      </p:sp>
      <p:pic>
        <p:nvPicPr>
          <p:cNvPr id="5122" name="Picture 2" descr="Samsung Galaxy Note 20 and Note 20 Ultra Teardown: step 8, image 1 of 1">
            <a:extLst>
              <a:ext uri="{FF2B5EF4-FFF2-40B4-BE49-F238E27FC236}">
                <a16:creationId xmlns:a16="http://schemas.microsoft.com/office/drawing/2014/main" id="{094F7593-3D61-2360-7910-54187EC8E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941" y="1217295"/>
            <a:ext cx="3916680" cy="293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8DBA90F-94C1-04AB-4F4F-7EDAA013E7C7}"/>
              </a:ext>
            </a:extLst>
          </p:cNvPr>
          <p:cNvCxnSpPr/>
          <p:nvPr/>
        </p:nvCxnSpPr>
        <p:spPr>
          <a:xfrm flipV="1">
            <a:off x="457200" y="1828800"/>
            <a:ext cx="1463040" cy="71323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BA5691A-3F27-2B69-C7B7-3B9A4A46B452}"/>
              </a:ext>
            </a:extLst>
          </p:cNvPr>
          <p:cNvSpPr txBox="1"/>
          <p:nvPr/>
        </p:nvSpPr>
        <p:spPr>
          <a:xfrm>
            <a:off x="0" y="2542032"/>
            <a:ext cx="1356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Touchscreen</a:t>
            </a:r>
          </a:p>
          <a:p>
            <a:r>
              <a:rPr lang="en-US" dirty="0">
                <a:solidFill>
                  <a:schemeClr val="accent6"/>
                </a:solidFill>
              </a:rPr>
              <a:t>Digitizer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Samsung Galaxy Note 20 – Output Devices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Output Devices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The AMOLED display and speakers provide visual and audio output.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AMOLED displays offer vibrant colors and high contrast.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7ECF655-480A-FEA3-9D28-DD63861F0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670" y="1034415"/>
            <a:ext cx="3375660" cy="253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EF162DF-091C-8352-896E-3F171FBADECD}"/>
              </a:ext>
            </a:extLst>
          </p:cNvPr>
          <p:cNvCxnSpPr/>
          <p:nvPr/>
        </p:nvCxnSpPr>
        <p:spPr>
          <a:xfrm flipV="1">
            <a:off x="1252728" y="2395728"/>
            <a:ext cx="1133856" cy="5577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8820330-338B-2EFF-03A3-34D520EBE723}"/>
              </a:ext>
            </a:extLst>
          </p:cNvPr>
          <p:cNvSpPr txBox="1"/>
          <p:nvPr/>
        </p:nvSpPr>
        <p:spPr>
          <a:xfrm>
            <a:off x="381079" y="2935224"/>
            <a:ext cx="1743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AMOLED Display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iPhone 4 – Motherboard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rPr sz="2200" dirty="0"/>
              <a:t>Motherboard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29768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The logic board connects and controls all hardware components.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Apple designs compact logic boards for efficiency.</a:t>
            </a:r>
          </a:p>
        </p:txBody>
      </p:sp>
      <p:pic>
        <p:nvPicPr>
          <p:cNvPr id="7170" name="Picture 2" descr="iPhone 4 Teardown: step 15, image 1 of 1">
            <a:extLst>
              <a:ext uri="{FF2B5EF4-FFF2-40B4-BE49-F238E27FC236}">
                <a16:creationId xmlns:a16="http://schemas.microsoft.com/office/drawing/2014/main" id="{08566D40-46DE-C2B2-8175-E6AAEF65E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76" y="1004697"/>
            <a:ext cx="4148328" cy="311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iPhone 4 – CPU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CPU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The Apple A4 processor controls operations and executes programs.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This chip was advanced for its time.</a:t>
            </a:r>
          </a:p>
        </p:txBody>
      </p:sp>
      <p:pic>
        <p:nvPicPr>
          <p:cNvPr id="8194" name="Picture 2" descr="iPhone 4 Teardown: step 15, image 1 of 1">
            <a:extLst>
              <a:ext uri="{FF2B5EF4-FFF2-40B4-BE49-F238E27FC236}">
                <a16:creationId xmlns:a16="http://schemas.microsoft.com/office/drawing/2014/main" id="{C1534878-0704-FD6F-1803-D18BD3820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16" y="914400"/>
            <a:ext cx="4575048" cy="343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E988BA-42AA-8B36-88E1-98B03A8E61D4}"/>
              </a:ext>
            </a:extLst>
          </p:cNvPr>
          <p:cNvCxnSpPr/>
          <p:nvPr/>
        </p:nvCxnSpPr>
        <p:spPr>
          <a:xfrm flipH="1" flipV="1">
            <a:off x="3511296" y="3054096"/>
            <a:ext cx="1420368" cy="6400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5CC79F6-D1EC-6F58-C78E-0C42B419ED2F}"/>
              </a:ext>
            </a:extLst>
          </p:cNvPr>
          <p:cNvSpPr txBox="1"/>
          <p:nvPr/>
        </p:nvSpPr>
        <p:spPr>
          <a:xfrm>
            <a:off x="3950208" y="3710535"/>
            <a:ext cx="218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A4 PROCESSOR (CPU)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iPhone 4 – RAM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RAM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iPhone 4’s RAM is integrated into the A4 processor to make the space more efficient.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dirty="0">
                <a:solidFill>
                  <a:schemeClr val="tx1"/>
                </a:solidFill>
              </a:rPr>
              <a:t>RAM provides temporary storage for running apps.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More RAM allows smoother multitasking.</a:t>
            </a:r>
          </a:p>
        </p:txBody>
      </p:sp>
      <p:pic>
        <p:nvPicPr>
          <p:cNvPr id="9218" name="Picture 2" descr="iPhone 4 Teardown: step 15, image 1 of 1">
            <a:extLst>
              <a:ext uri="{FF2B5EF4-FFF2-40B4-BE49-F238E27FC236}">
                <a16:creationId xmlns:a16="http://schemas.microsoft.com/office/drawing/2014/main" id="{C20D2BAC-F646-6BB5-22D2-DA898E0DD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849249"/>
            <a:ext cx="4319016" cy="323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90CABD3-A3C8-85C0-0137-C686743A43CA}"/>
              </a:ext>
            </a:extLst>
          </p:cNvPr>
          <p:cNvCxnSpPr/>
          <p:nvPr/>
        </p:nvCxnSpPr>
        <p:spPr>
          <a:xfrm flipH="1" flipV="1">
            <a:off x="3529584" y="2825496"/>
            <a:ext cx="1170432" cy="8046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9FE9263-A450-0D98-9F80-B8F731CBE4F8}"/>
              </a:ext>
            </a:extLst>
          </p:cNvPr>
          <p:cNvSpPr txBox="1"/>
          <p:nvPr/>
        </p:nvSpPr>
        <p:spPr>
          <a:xfrm>
            <a:off x="3995928" y="3621024"/>
            <a:ext cx="1664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Integrated RAM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iPhone 4 – Storage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Storage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Flash storage stores apps and user data.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Flash memory has no moving parts.</a:t>
            </a:r>
          </a:p>
        </p:txBody>
      </p:sp>
      <p:pic>
        <p:nvPicPr>
          <p:cNvPr id="10242" name="Picture 2" descr="iPhone 4 Teardown: step 17, image 1 of 1">
            <a:extLst>
              <a:ext uri="{FF2B5EF4-FFF2-40B4-BE49-F238E27FC236}">
                <a16:creationId xmlns:a16="http://schemas.microsoft.com/office/drawing/2014/main" id="{2EAE307F-6113-6B3C-7B54-78CD252C0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12" y="912114"/>
            <a:ext cx="3904488" cy="292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23E0F8-2C4C-990F-598C-A8ABAD8998A7}"/>
              </a:ext>
            </a:extLst>
          </p:cNvPr>
          <p:cNvCxnSpPr/>
          <p:nvPr/>
        </p:nvCxnSpPr>
        <p:spPr>
          <a:xfrm flipH="1" flipV="1">
            <a:off x="3273552" y="2450592"/>
            <a:ext cx="466344" cy="1143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18181BE-33A4-6E5D-A2EB-2BE1352CB3C2}"/>
              </a:ext>
            </a:extLst>
          </p:cNvPr>
          <p:cNvSpPr txBox="1"/>
          <p:nvPr/>
        </p:nvSpPr>
        <p:spPr>
          <a:xfrm>
            <a:off x="3022407" y="3593592"/>
            <a:ext cx="1429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Flash Storage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iPhone 4 – Network Adapter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Network Adapter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Wireless chips enable internet and cellular connections.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The antenna is integrated into the phone frame.</a:t>
            </a:r>
          </a:p>
        </p:txBody>
      </p:sp>
      <p:pic>
        <p:nvPicPr>
          <p:cNvPr id="11266" name="Picture 2" descr="iPhone 4 Teardown: step 18, image 1 of 2">
            <a:extLst>
              <a:ext uri="{FF2B5EF4-FFF2-40B4-BE49-F238E27FC236}">
                <a16:creationId xmlns:a16="http://schemas.microsoft.com/office/drawing/2014/main" id="{E9821E92-1BC2-44D8-F3B7-2465CEF8C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256" y="1077849"/>
            <a:ext cx="3709416" cy="278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4F4AEF6-840E-A156-4F73-BA5199B7EB7A}"/>
              </a:ext>
            </a:extLst>
          </p:cNvPr>
          <p:cNvCxnSpPr/>
          <p:nvPr/>
        </p:nvCxnSpPr>
        <p:spPr>
          <a:xfrm flipV="1">
            <a:off x="758952" y="2578608"/>
            <a:ext cx="2157984" cy="658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iPhone 4 – Power Supply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Power Supply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The lithium battery provides power to the phone.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Battery design affects device size and weight.</a:t>
            </a:r>
          </a:p>
        </p:txBody>
      </p:sp>
      <p:pic>
        <p:nvPicPr>
          <p:cNvPr id="12290" name="Picture 2" descr="iPhone 4 Teardown: step 5, image 1 of 3">
            <a:extLst>
              <a:ext uri="{FF2B5EF4-FFF2-40B4-BE49-F238E27FC236}">
                <a16:creationId xmlns:a16="http://schemas.microsoft.com/office/drawing/2014/main" id="{35833D17-38E4-7D10-AC52-D2AFAABC6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544" y="970407"/>
            <a:ext cx="3526536" cy="264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FB20697-A33E-CDE4-95EF-D8B2A5B6E191}"/>
              </a:ext>
            </a:extLst>
          </p:cNvPr>
          <p:cNvCxnSpPr/>
          <p:nvPr/>
        </p:nvCxnSpPr>
        <p:spPr>
          <a:xfrm flipV="1">
            <a:off x="704088" y="2468880"/>
            <a:ext cx="1664208" cy="704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C29488C-6D2A-7BBC-01A1-8B556F3605AB}"/>
              </a:ext>
            </a:extLst>
          </p:cNvPr>
          <p:cNvSpPr txBox="1"/>
          <p:nvPr/>
        </p:nvSpPr>
        <p:spPr>
          <a:xfrm>
            <a:off x="-12534" y="3105388"/>
            <a:ext cx="3097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Lithium Battery (Power Supply)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iPhone 4 – Input Devices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Input Devices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Touchscreen and buttons allow user interaction.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Touchscreens detect electrical signals from fingers.</a:t>
            </a:r>
          </a:p>
        </p:txBody>
      </p:sp>
      <p:pic>
        <p:nvPicPr>
          <p:cNvPr id="13314" name="Picture 2" descr="iPhone 4 Teardown, iPhone 4 Teardown: step 1, image 1 of 1">
            <a:extLst>
              <a:ext uri="{FF2B5EF4-FFF2-40B4-BE49-F238E27FC236}">
                <a16:creationId xmlns:a16="http://schemas.microsoft.com/office/drawing/2014/main" id="{AB79B92A-3736-0182-AF65-92FD42B75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512" y="1066419"/>
            <a:ext cx="3587496" cy="269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13C624F-6794-6D00-E0C9-940CD6641C47}"/>
              </a:ext>
            </a:extLst>
          </p:cNvPr>
          <p:cNvCxnSpPr/>
          <p:nvPr/>
        </p:nvCxnSpPr>
        <p:spPr>
          <a:xfrm flipH="1" flipV="1">
            <a:off x="3310128" y="2203704"/>
            <a:ext cx="886968" cy="658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16B94E7-F56C-7434-125A-C8F66E5119BF}"/>
              </a:ext>
            </a:extLst>
          </p:cNvPr>
          <p:cNvSpPr txBox="1"/>
          <p:nvPr/>
        </p:nvSpPr>
        <p:spPr>
          <a:xfrm>
            <a:off x="3498489" y="2808779"/>
            <a:ext cx="1356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Touchscreen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0066CC"/>
                </a:solidFill>
              </a:rPr>
              <a:t>iPhone 4 – Output Devices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5760720" y="1371600"/>
            <a:ext cx="2743200" cy="1371600"/>
          </a:xfrm>
          <a:prstGeom prst="cloudCallou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 b="1"/>
            </a:pPr>
            <a:r>
              <a:t>Output Devices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389120"/>
            <a:ext cx="8229600" cy="109728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Display and speakers output visuals and sound.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FFF0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Interesting fact: The Retina display improved screen clarity significantly.</a:t>
            </a:r>
          </a:p>
        </p:txBody>
      </p:sp>
      <p:pic>
        <p:nvPicPr>
          <p:cNvPr id="14340" name="Picture 4" descr="iPhone 4 Teardown: step 12, image 1 of 3">
            <a:extLst>
              <a:ext uri="{FF2B5EF4-FFF2-40B4-BE49-F238E27FC236}">
                <a16:creationId xmlns:a16="http://schemas.microsoft.com/office/drawing/2014/main" id="{5C3F0D52-D1CD-18D7-E886-72ACC81CF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24" y="1112139"/>
            <a:ext cx="3465576" cy="259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CD51C8-87AF-55EE-7AB6-D584BA7F816F}"/>
              </a:ext>
            </a:extLst>
          </p:cNvPr>
          <p:cNvCxnSpPr/>
          <p:nvPr/>
        </p:nvCxnSpPr>
        <p:spPr>
          <a:xfrm flipH="1" flipV="1">
            <a:off x="3220212" y="2743200"/>
            <a:ext cx="2266188" cy="5120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F1CDE7C-362F-982B-C92E-A4A572E5AEDB}"/>
              </a:ext>
            </a:extLst>
          </p:cNvPr>
          <p:cNvCxnSpPr/>
          <p:nvPr/>
        </p:nvCxnSpPr>
        <p:spPr>
          <a:xfrm flipH="1" flipV="1">
            <a:off x="2606040" y="2962656"/>
            <a:ext cx="2880360" cy="2926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E31F75C-62C8-71D3-5F54-DD99E6636204}"/>
              </a:ext>
            </a:extLst>
          </p:cNvPr>
          <p:cNvSpPr txBox="1"/>
          <p:nvPr/>
        </p:nvSpPr>
        <p:spPr>
          <a:xfrm>
            <a:off x="4953000" y="3213116"/>
            <a:ext cx="183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External Speakers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Reflection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71600"/>
            <a:ext cx="8229600" cy="3657600"/>
          </a:xfrm>
          <a:prstGeom prst="rect">
            <a:avLst/>
          </a:prstGeom>
          <a:solidFill>
            <a:srgbClr val="F0FF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dirty="0">
                <a:solidFill>
                  <a:schemeClr val="tx1"/>
                </a:solidFill>
              </a:rPr>
              <a:t>I chose the Samsung Galaxy Note 20 and iPhone 4 because they represent different generations of smartphone technology. The Galaxy Note 20 shows how modern phones integrate powerful processors, large batteries, and advanced connectivity like 5G. The iPhone 4 showed how earlier smartphones had similar components but were less compact and powerful.</a:t>
            </a:r>
          </a:p>
          <a:p>
            <a:endParaRPr dirty="0">
              <a:solidFill>
                <a:schemeClr val="tx1"/>
              </a:solidFill>
            </a:endParaRPr>
          </a:p>
          <a:p>
            <a:r>
              <a:rPr dirty="0">
                <a:solidFill>
                  <a:schemeClr val="tx1"/>
                </a:solidFill>
              </a:rPr>
              <a:t>The Note 20 was more complex internally, while the iPhone 4 was easier to understand because components were more separated. One interesting thing I learned was how integrated modern processors and RAM are, which improves performance. This activity helped me understand how hardware components work together inside smartphones.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568</Words>
  <Application>Microsoft Office PowerPoint</Application>
  <PresentationFormat>On-screen Show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Jason Bravo</dc:creator>
  <cp:keywords/>
  <dc:description>generated using python-pptx</dc:description>
  <cp:lastModifiedBy>Jason Bravo</cp:lastModifiedBy>
  <cp:revision>3</cp:revision>
  <dcterms:created xsi:type="dcterms:W3CDTF">2013-01-27T09:14:16Z</dcterms:created>
  <dcterms:modified xsi:type="dcterms:W3CDTF">2026-04-27T00:23:58Z</dcterms:modified>
  <cp:category/>
</cp:coreProperties>
</file>